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98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7FA1C-ED95-4190-A09A-E4A839B8DA9F}" type="datetimeFigureOut">
              <a:rPr lang="sl-SI" smtClean="0"/>
              <a:t>14.9.2015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863D-57DD-48B3-A1F1-06F9B0C870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110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863D-57DD-48B3-A1F1-06F9B0C870DB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659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4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543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2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55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06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0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8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2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2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4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0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2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8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1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9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89212" y="1794753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sl-SI" sz="5400" dirty="0" smtClean="0"/>
              <a:t>PROJEKT BREZPLAČNE MEDKNJIŽNIČNE IZPOSOJE ZA KONČNEGA UPORABNIKA</a:t>
            </a:r>
            <a:endParaRPr lang="sl-SI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89211" y="4388273"/>
            <a:ext cx="8915399" cy="1126283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Koroška </a:t>
            </a:r>
            <a:r>
              <a:rPr lang="sl-SI" dirty="0" smtClean="0"/>
              <a:t>osrednja knjižnica dr. Franca Sušnika Ravne na Koroškem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384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RAZLOGI ZA BREZPLAČNO MKI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900" dirty="0" smtClean="0"/>
              <a:t>Manjša izposoja knjižničnega gradiva (od l. 2010)</a:t>
            </a:r>
          </a:p>
          <a:p>
            <a:r>
              <a:rPr lang="sl-SI" sz="2900" dirty="0" smtClean="0"/>
              <a:t>Slabša bralna pismenost</a:t>
            </a:r>
          </a:p>
          <a:p>
            <a:r>
              <a:rPr lang="sl-SI" sz="2900" dirty="0" smtClean="0"/>
              <a:t>Učinek na uporabnika iz 1. posebne naloge OOK (e-baze + brezplačna MKI)</a:t>
            </a:r>
          </a:p>
          <a:p>
            <a:r>
              <a:rPr lang="sl-SI" sz="2900" dirty="0"/>
              <a:t>S</a:t>
            </a:r>
            <a:r>
              <a:rPr lang="sl-SI" sz="2900" dirty="0" smtClean="0"/>
              <a:t>tanje knjižnične dejavnosti (slabša razvitost na V države)</a:t>
            </a:r>
            <a:endParaRPr lang="sl-SI" sz="2900" dirty="0"/>
          </a:p>
        </p:txBody>
      </p:sp>
    </p:spTree>
    <p:extLst>
      <p:ext uri="{BB962C8B-B14F-4D97-AF65-F5344CB8AC3E}">
        <p14:creationId xmlns:p14="http://schemas.microsoft.com/office/powerpoint/2010/main" val="16600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STANJE BREZPLAČNE MKI </a:t>
            </a:r>
            <a:r>
              <a:rPr lang="sl-SI" sz="3200" dirty="0" smtClean="0"/>
              <a:t>(poletje, 2015)</a:t>
            </a:r>
            <a:endParaRPr lang="sl-SI" sz="3200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699597"/>
              </p:ext>
            </p:extLst>
          </p:nvPr>
        </p:nvGraphicFramePr>
        <p:xfrm>
          <a:off x="2589213" y="1439698"/>
          <a:ext cx="8915400" cy="520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689"/>
                <a:gridCol w="1848255"/>
                <a:gridCol w="2237362"/>
                <a:gridCol w="3022094"/>
              </a:tblGrid>
              <a:tr h="797664">
                <a:tc>
                  <a:txBody>
                    <a:bodyPr/>
                    <a:lstStyle/>
                    <a:p>
                      <a:r>
                        <a:rPr lang="sl-SI" dirty="0" smtClean="0"/>
                        <a:t>OOK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Brezplačna</a:t>
                      </a:r>
                      <a:r>
                        <a:rPr lang="sl-SI" baseline="0" dirty="0" smtClean="0"/>
                        <a:t> MKI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Brezplačna MKI </a:t>
                      </a:r>
                    </a:p>
                    <a:p>
                      <a:r>
                        <a:rPr lang="sl-SI" dirty="0" smtClean="0"/>
                        <a:t>za uporabnika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Dokumenti za MKI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Celje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Dogovor, poslovnik, cenik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Koper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April 2012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Poslovnik, cenik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Kranj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Nekaj let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April 2015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Dogovor, cenik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Ljubljana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Cenik, promocija storitve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Maribor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Dogovor </a:t>
                      </a:r>
                      <a:endParaRPr lang="sl-SI" dirty="0"/>
                    </a:p>
                  </a:txBody>
                  <a:tcPr/>
                </a:tc>
              </a:tr>
              <a:tr h="708937">
                <a:tc>
                  <a:txBody>
                    <a:bodyPr/>
                    <a:lstStyle/>
                    <a:p>
                      <a:r>
                        <a:rPr lang="sl-SI" dirty="0" smtClean="0"/>
                        <a:t>Murska Sobota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Začetek izvajanja MKI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Cenik 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Nova Gorica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Cenik, poziv MK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Novo mesto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2014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Pravilnika, cenik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Ptuj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DA (samo</a:t>
                      </a:r>
                      <a:r>
                        <a:rPr lang="sl-SI" baseline="0" dirty="0" smtClean="0"/>
                        <a:t> v OOK)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Poziv MK</a:t>
                      </a:r>
                      <a:endParaRPr lang="sl-SI" dirty="0"/>
                    </a:p>
                  </a:txBody>
                  <a:tcPr/>
                </a:tc>
              </a:tr>
              <a:tr h="410733">
                <a:tc>
                  <a:txBody>
                    <a:bodyPr/>
                    <a:lstStyle/>
                    <a:p>
                      <a:r>
                        <a:rPr lang="sl-SI" dirty="0" smtClean="0"/>
                        <a:t>Ravne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2013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Poslovnik, cenik 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6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FINANČNA SREDSTVA ZA L. 2015 (€)</a:t>
            </a: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323520"/>
              </p:ext>
            </p:extLst>
          </p:nvPr>
        </p:nvGraphicFramePr>
        <p:xfrm>
          <a:off x="748147" y="1324085"/>
          <a:ext cx="10877796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666"/>
                <a:gridCol w="1151906"/>
                <a:gridCol w="1294411"/>
                <a:gridCol w="1341911"/>
                <a:gridCol w="1947554"/>
                <a:gridCol w="1698171"/>
                <a:gridCol w="1888177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Plan</a:t>
                      </a:r>
                      <a:r>
                        <a:rPr lang="sl-SI" sz="1700" baseline="0" dirty="0" smtClean="0"/>
                        <a:t> MKI 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Odobreno</a:t>
                      </a:r>
                      <a:r>
                        <a:rPr lang="sl-SI" sz="1700" baseline="0" dirty="0" smtClean="0"/>
                        <a:t> od MK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Realizacija</a:t>
                      </a:r>
                    </a:p>
                    <a:p>
                      <a:r>
                        <a:rPr lang="sl-SI" sz="1700" dirty="0" smtClean="0"/>
                        <a:t>1. 1. – </a:t>
                      </a:r>
                    </a:p>
                    <a:p>
                      <a:r>
                        <a:rPr lang="sl-SI" sz="1700" dirty="0" smtClean="0"/>
                        <a:t>30. 4.</a:t>
                      </a:r>
                      <a:r>
                        <a:rPr lang="sl-SI" sz="1700" baseline="0" dirty="0" smtClean="0"/>
                        <a:t> 2015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Ocena stroška do konca l. 2015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Sofinanciranje (npr. OK v %)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Brezplačnost na območju v vse smeri 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Celje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3.825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1.409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Max. 4.000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Koper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4.750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1.759,35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Max. 4.000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Kranj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200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3.300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Ljubljana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4.500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2.100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1.415,76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4.500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Maribor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511,23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511,23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309,76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Max.</a:t>
                      </a:r>
                      <a:r>
                        <a:rPr lang="sl-SI" sz="1700" baseline="0" dirty="0" smtClean="0"/>
                        <a:t> </a:t>
                      </a:r>
                      <a:r>
                        <a:rPr lang="sl-SI" sz="1700" dirty="0" smtClean="0"/>
                        <a:t>1.500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Murska Sobota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2.000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1.050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3.600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Nova Gorica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1.500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1.541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664,53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2.000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Novo mesto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4.000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2.742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Max. 6.000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 (+ OK)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NE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Ptuj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Iz</a:t>
                      </a:r>
                      <a:r>
                        <a:rPr lang="sl-SI" sz="1700" baseline="0" dirty="0" smtClean="0"/>
                        <a:t> OK v OOK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Ravne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3.500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660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2.000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OOK</a:t>
                      </a:r>
                      <a:endParaRPr lang="sl-SI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dirty="0" smtClean="0"/>
                        <a:t>DA</a:t>
                      </a:r>
                      <a:endParaRPr lang="sl-SI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1700" b="1" dirty="0" smtClean="0"/>
                        <a:t>SKUPAJ</a:t>
                      </a:r>
                      <a:endParaRPr lang="sl-SI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b="1" dirty="0" smtClean="0"/>
                        <a:t>30.086,23</a:t>
                      </a:r>
                      <a:endParaRPr lang="sl-SI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b="1" dirty="0" smtClean="0"/>
                        <a:t>25.652,23</a:t>
                      </a:r>
                      <a:endParaRPr lang="sl-SI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b="1" dirty="0" smtClean="0"/>
                        <a:t>10.260,40</a:t>
                      </a:r>
                      <a:endParaRPr lang="sl-SI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700" b="1" dirty="0" smtClean="0"/>
                        <a:t>31.400,00</a:t>
                      </a:r>
                      <a:endParaRPr lang="sl-SI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7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9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SE DOGAJA?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25000" lnSpcReduction="20000"/>
          </a:bodyPr>
          <a:lstStyle/>
          <a:p>
            <a:r>
              <a:rPr lang="sl-SI" sz="9600" dirty="0" smtClean="0"/>
              <a:t>Velik porast MKI (NM, KP) </a:t>
            </a:r>
            <a:r>
              <a:rPr lang="sl-SI" sz="9600" dirty="0" smtClean="0">
                <a:sym typeface="Wingdings" panose="05000000000000000000" pitchFamily="2" charset="2"/>
              </a:rPr>
              <a:t> problem financiranja</a:t>
            </a:r>
          </a:p>
          <a:p>
            <a:r>
              <a:rPr lang="sl-SI" sz="9600" dirty="0" smtClean="0">
                <a:sym typeface="Wingdings" panose="05000000000000000000" pitchFamily="2" charset="2"/>
              </a:rPr>
              <a:t>Primer: K1  P: </a:t>
            </a:r>
            <a:r>
              <a:rPr lang="sl-SI" sz="9600" b="1" dirty="0" smtClean="0">
                <a:sym typeface="Wingdings" panose="05000000000000000000" pitchFamily="2" charset="2"/>
              </a:rPr>
              <a:t>408,</a:t>
            </a:r>
            <a:r>
              <a:rPr lang="sl-SI" sz="9600" dirty="0" smtClean="0">
                <a:sym typeface="Wingdings" panose="05000000000000000000" pitchFamily="2" charset="2"/>
              </a:rPr>
              <a:t> A: 64, K2  </a:t>
            </a:r>
            <a:r>
              <a:rPr lang="sl-SI" sz="9600" dirty="0">
                <a:sym typeface="Wingdings" panose="05000000000000000000" pitchFamily="2" charset="2"/>
              </a:rPr>
              <a:t>P</a:t>
            </a:r>
            <a:r>
              <a:rPr lang="sl-SI" sz="9600" dirty="0" smtClean="0">
                <a:sym typeface="Wingdings" panose="05000000000000000000" pitchFamily="2" charset="2"/>
              </a:rPr>
              <a:t>: </a:t>
            </a:r>
            <a:r>
              <a:rPr lang="sl-SI" sz="9600" b="1" dirty="0" smtClean="0">
                <a:sym typeface="Wingdings" panose="05000000000000000000" pitchFamily="2" charset="2"/>
              </a:rPr>
              <a:t>39</a:t>
            </a:r>
            <a:r>
              <a:rPr lang="sl-SI" sz="9600" dirty="0" smtClean="0">
                <a:sym typeface="Wingdings" panose="05000000000000000000" pitchFamily="2" charset="2"/>
              </a:rPr>
              <a:t>, A: 14</a:t>
            </a:r>
            <a:endParaRPr lang="sl-SI" sz="9600" dirty="0" smtClean="0"/>
          </a:p>
          <a:p>
            <a:r>
              <a:rPr lang="sl-SI" sz="9600" dirty="0" smtClean="0"/>
              <a:t>Pošta Slovenije </a:t>
            </a:r>
            <a:r>
              <a:rPr lang="sl-SI" sz="9600" b="1" dirty="0" smtClean="0"/>
              <a:t>- 35 %</a:t>
            </a:r>
          </a:p>
          <a:p>
            <a:r>
              <a:rPr lang="sl-SI" sz="9600" dirty="0" smtClean="0"/>
              <a:t>MK priznava 5 € / izposojeno gradivo (trenutni strošek 9 €, s popustom 6 €)</a:t>
            </a:r>
          </a:p>
          <a:p>
            <a:r>
              <a:rPr lang="sl-SI" sz="9600" dirty="0" smtClean="0"/>
              <a:t>Predlog financiranja (MK):</a:t>
            </a:r>
          </a:p>
          <a:p>
            <a:pPr marL="684000"/>
            <a:r>
              <a:rPr lang="sl-SI" sz="9600" b="1" dirty="0" smtClean="0"/>
              <a:t>6 € / izposojeno gradivo</a:t>
            </a:r>
          </a:p>
          <a:p>
            <a:pPr marL="684000"/>
            <a:r>
              <a:rPr lang="sl-SI" sz="9600" dirty="0"/>
              <a:t>d</a:t>
            </a:r>
            <a:r>
              <a:rPr lang="sl-SI" sz="9600" dirty="0" smtClean="0"/>
              <a:t>odelitev sredstev glede na porabo v preteklem letu</a:t>
            </a:r>
          </a:p>
          <a:p>
            <a:pPr marL="684000"/>
            <a:r>
              <a:rPr lang="sl-SI" sz="9600" dirty="0"/>
              <a:t>m</a:t>
            </a:r>
            <a:r>
              <a:rPr lang="sl-SI" sz="9600" dirty="0" smtClean="0"/>
              <a:t>ožnost pretoka sredstev med postavkami</a:t>
            </a:r>
          </a:p>
          <a:p>
            <a:pPr marL="468000"/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 marL="4572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123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NAPREJ?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3" y="1692613"/>
            <a:ext cx="9064524" cy="4218609"/>
          </a:xfrm>
        </p:spPr>
        <p:txBody>
          <a:bodyPr>
            <a:normAutofit/>
          </a:bodyPr>
          <a:lstStyle/>
          <a:p>
            <a:r>
              <a:rPr lang="sl-SI" sz="2200" dirty="0" smtClean="0"/>
              <a:t>Končni cilj brezplačna MKI v SI</a:t>
            </a:r>
          </a:p>
          <a:p>
            <a:r>
              <a:rPr lang="sl-SI" sz="2200" dirty="0" smtClean="0"/>
              <a:t>Večleten projekt (</a:t>
            </a:r>
            <a:r>
              <a:rPr lang="sl-SI" sz="2200" dirty="0" smtClean="0"/>
              <a:t>KOK)</a:t>
            </a:r>
            <a:endParaRPr lang="sl-SI" sz="2200" dirty="0" smtClean="0"/>
          </a:p>
          <a:p>
            <a:r>
              <a:rPr lang="sl-SI" sz="2200" dirty="0"/>
              <a:t>P</a:t>
            </a:r>
            <a:r>
              <a:rPr lang="sl-SI" sz="2200" dirty="0" smtClean="0"/>
              <a:t>redlogi za poglobitev projekta</a:t>
            </a:r>
          </a:p>
          <a:p>
            <a:r>
              <a:rPr lang="sl-SI" sz="2200" dirty="0" smtClean="0"/>
              <a:t>1. </a:t>
            </a:r>
            <a:r>
              <a:rPr lang="sl-SI" sz="2200" dirty="0" smtClean="0"/>
              <a:t>faza:</a:t>
            </a:r>
            <a:endParaRPr lang="sl-SI" sz="2200" dirty="0" smtClean="0"/>
          </a:p>
          <a:p>
            <a:pPr marL="684000"/>
            <a:r>
              <a:rPr lang="sl-SI" sz="2200" dirty="0" smtClean="0"/>
              <a:t>poenotenje </a:t>
            </a:r>
            <a:r>
              <a:rPr lang="sl-SI" sz="2200" b="1" dirty="0" smtClean="0"/>
              <a:t>pravilnika o načinu izvajanja zagotavljanja za uporabnike brezplačne medknjižnične izposoje med knjižnicami</a:t>
            </a:r>
            <a:r>
              <a:rPr lang="sl-SI" sz="2200" dirty="0" smtClean="0"/>
              <a:t> po območjih (vzor Mariborske knjižnice)</a:t>
            </a:r>
          </a:p>
          <a:p>
            <a:pPr marL="684000"/>
            <a:r>
              <a:rPr lang="sl-SI" sz="2200" dirty="0"/>
              <a:t>d</a:t>
            </a:r>
            <a:r>
              <a:rPr lang="sl-SI" sz="2200" dirty="0" smtClean="0"/>
              <a:t>ileme:  relacije med knjižnicami, vrsta gradiva, </a:t>
            </a:r>
            <a:r>
              <a:rPr lang="sl-SI" sz="2200" dirty="0" err="1" smtClean="0"/>
              <a:t>skeni</a:t>
            </a:r>
            <a:r>
              <a:rPr lang="sl-SI" sz="2200" dirty="0" smtClean="0"/>
              <a:t> (cenik)</a:t>
            </a:r>
          </a:p>
          <a:p>
            <a:pPr marL="684000"/>
            <a:r>
              <a:rPr lang="sl-SI" sz="2200" dirty="0" smtClean="0"/>
              <a:t>podpis pogodbe s Pošto Slovenije (poslovni paket za knjižnice)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33830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ŽELIMO IZVEDETI / DOSEČI?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sl-SI" sz="2100" dirty="0" smtClean="0"/>
              <a:t>Uvod: ustava, zakoni, predpisi, programi (državljan dostop do …)</a:t>
            </a:r>
          </a:p>
          <a:p>
            <a:r>
              <a:rPr lang="sl-SI" sz="2100" dirty="0" smtClean="0"/>
              <a:t>Razlogi za uvajanje brezplačne MKI</a:t>
            </a:r>
          </a:p>
          <a:p>
            <a:r>
              <a:rPr lang="sl-SI" sz="2100" dirty="0" smtClean="0"/>
              <a:t>Kaj vpliva na porast MKI? (v odnosu do velikosti knjižnice, prihodkov, knjižnične zbirke in prirasta gradiva) </a:t>
            </a:r>
            <a:r>
              <a:rPr lang="sl-SI" sz="2100" dirty="0" smtClean="0">
                <a:sym typeface="Wingdings" panose="05000000000000000000" pitchFamily="2" charset="2"/>
              </a:rPr>
              <a:t> Ali je uvajanje MKI dobro?</a:t>
            </a:r>
          </a:p>
          <a:p>
            <a:r>
              <a:rPr lang="sl-SI" sz="2100" dirty="0" smtClean="0">
                <a:sym typeface="Wingdings" panose="05000000000000000000" pitchFamily="2" charset="2"/>
              </a:rPr>
              <a:t>Proučitev primerov dobrih praks iz tujine (Danska, Finska, Španija)</a:t>
            </a:r>
          </a:p>
          <a:p>
            <a:r>
              <a:rPr lang="sl-SI" sz="2100" dirty="0" smtClean="0">
                <a:sym typeface="Wingdings" panose="05000000000000000000" pitchFamily="2" charset="2"/>
              </a:rPr>
              <a:t>Financiranje: država, lokalne skupnosti, agencije (povezava z JAK?)</a:t>
            </a:r>
          </a:p>
          <a:p>
            <a:r>
              <a:rPr lang="sl-SI" sz="2100" dirty="0" smtClean="0">
                <a:sym typeface="Wingdings" panose="05000000000000000000" pitchFamily="2" charset="2"/>
              </a:rPr>
              <a:t>Logistika (drugi ponudniki, kombinacije)</a:t>
            </a:r>
          </a:p>
          <a:p>
            <a:r>
              <a:rPr lang="sl-SI" sz="2100" dirty="0" smtClean="0">
                <a:sym typeface="Wingdings" panose="05000000000000000000" pitchFamily="2" charset="2"/>
              </a:rPr>
              <a:t>Poenotenje članarin</a:t>
            </a:r>
            <a:endParaRPr lang="sl-SI" sz="2100" dirty="0"/>
          </a:p>
        </p:txBody>
      </p:sp>
    </p:spTree>
    <p:extLst>
      <p:ext uri="{BB962C8B-B14F-4D97-AF65-F5344CB8AC3E}">
        <p14:creationId xmlns:p14="http://schemas.microsoft.com/office/powerpoint/2010/main" val="33042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PREDLOGI, </a:t>
            </a:r>
            <a:br>
              <a:rPr lang="sl-SI" dirty="0" smtClean="0"/>
            </a:br>
            <a:r>
              <a:rPr lang="sl-SI" dirty="0" smtClean="0"/>
              <a:t>RAZMIŠLJANJA, …</a:t>
            </a:r>
            <a:endParaRPr lang="sl-SI" dirty="0"/>
          </a:p>
        </p:txBody>
      </p:sp>
      <p:pic>
        <p:nvPicPr>
          <p:cNvPr id="2060" name="Picture 12" descr="http://thumbs.dreamstime.com/x/money-bag-euro-symbol-169526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641" y="2163086"/>
            <a:ext cx="2697480" cy="404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41.media.tumblr.com/tumblr_m84r9cx2cZ1rzjyjao2_128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427" y="2060131"/>
            <a:ext cx="5662950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zultat iskanja slik za like reading boo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121" y="882196"/>
            <a:ext cx="26670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2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Jat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590</TotalTime>
  <Words>527</Words>
  <Application>Microsoft Office PowerPoint</Application>
  <PresentationFormat>Širokozaslonsko</PresentationFormat>
  <Paragraphs>170</Paragraphs>
  <Slides>8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Jata</vt:lpstr>
      <vt:lpstr>PROJEKT BREZPLAČNE MEDKNJIŽNIČNE IZPOSOJE ZA KONČNEGA UPORABNIKA</vt:lpstr>
      <vt:lpstr>RAZLOGI ZA BREZPLAČNO MKI</vt:lpstr>
      <vt:lpstr>STANJE BREZPLAČNE MKI (poletje, 2015)</vt:lpstr>
      <vt:lpstr>FINANČNA SREDSTVA ZA L. 2015 (€)</vt:lpstr>
      <vt:lpstr>KAJ SE DOGAJA?</vt:lpstr>
      <vt:lpstr>KAKO NAPREJ?</vt:lpstr>
      <vt:lpstr>KAJ ŽELIMO IZVEDETI / DOSEČI?</vt:lpstr>
      <vt:lpstr>PREDLOGI,  RAZMIŠLJANJA, 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BREZPLAČNE MEDKNJIŽNIČNE IZPOSOJE ZA KONČNEGA UPORABNIKA</dc:title>
  <dc:creator>prenosnik</dc:creator>
  <cp:lastModifiedBy>prenosnik</cp:lastModifiedBy>
  <cp:revision>47</cp:revision>
  <dcterms:created xsi:type="dcterms:W3CDTF">2015-09-11T10:15:07Z</dcterms:created>
  <dcterms:modified xsi:type="dcterms:W3CDTF">2015-09-14T09:22:09Z</dcterms:modified>
</cp:coreProperties>
</file>